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9" r:id="rId6"/>
    <p:sldMasterId id="2147483660" r:id="rId7"/>
    <p:sldMasterId id="2147483661" r:id="rId8"/>
    <p:sldMasterId id="2147483662" r:id="rId9"/>
    <p:sldMasterId id="2147483663" r:id="rId10"/>
    <p:sldMasterId id="2147483664" r:id="rId11"/>
    <p:sldMasterId id="2147483665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8288000" cy="10287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l-G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48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48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20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rth.gr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www.iti.g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680" y="6921720"/>
            <a:ext cx="9458640" cy="3370320"/>
          </a:xfrm>
          <a:custGeom>
            <a:avLst/>
            <a:gdLst>
              <a:gd name="textAreaLeft" fmla="*/ 0 w 9458640"/>
              <a:gd name="textAreaRight" fmla="*/ 9459000 w 9458640"/>
              <a:gd name="textAreaTop" fmla="*/ 0 h 3370320"/>
              <a:gd name="textAreaBottom" fmla="*/ 3370680 h 337032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508680" y="2191320"/>
            <a:ext cx="17314200" cy="86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" name="Google Shape;62;p1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4039920" y="3171960"/>
            <a:ext cx="10207080" cy="289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1188720" y="640080"/>
            <a:ext cx="16288920" cy="88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1402407"/>
            <a:ext cx="16184880" cy="354558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Κυβερνοασφάλεια</a:t>
            </a:r>
            <a:r>
              <a:rPr lang="el-GR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και απειλές στην Ηλεκτρονική Διακυβέρνηση στην εποχή της Τεχνητής Νοημοσύνης</a:t>
            </a:r>
            <a:br>
              <a:rPr sz="4000" dirty="0"/>
            </a:br>
            <a:br>
              <a:rPr lang="en-US" sz="4000" dirty="0"/>
            </a:br>
            <a:br>
              <a:rPr sz="4000" dirty="0"/>
            </a:br>
            <a:r>
              <a:rPr lang="el-GR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Δημήτρης </a:t>
            </a:r>
            <a:r>
              <a:rPr lang="el-GR" sz="32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Καβαλλιέρος</a:t>
            </a:r>
            <a:br>
              <a:rPr sz="4000" dirty="0"/>
            </a:br>
            <a:r>
              <a:rPr lang="el-GR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Συνεργαζόμενος Ερευνητής </a:t>
            </a:r>
            <a:r>
              <a:rPr lang="el-GR" sz="2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ΕΚΕΤΑ</a:t>
            </a:r>
            <a:br>
              <a:rPr lang="en-US" sz="2800" dirty="0">
                <a:solidFill>
                  <a:srgbClr val="000000"/>
                </a:solidFill>
                <a:latin typeface="Arial"/>
              </a:rPr>
            </a:br>
            <a:r>
              <a:rPr lang="el-GR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Μέλος της ομάδας εργασίας της </a:t>
            </a:r>
            <a:r>
              <a:rPr lang="el-GR" sz="2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ΕΕΛΛΑΚ</a:t>
            </a:r>
            <a:endParaRPr lang="el-G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14400" y="6480000"/>
            <a:ext cx="16458840" cy="189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15ο Συνέδριο Ηλεκτρονικής Διακυβέρνησης e-Government Forum</a:t>
            </a:r>
          </a:p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AI στην Κυβερνοασφάλεια &amp; στην Προστασία Δεδομένων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D25D2F45-F4DF-FF91-1AB9-CC7173A72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732F4CA9-11C8-419C-8173-8A77884EAF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C6C97E6-B14F-310D-451A-4EEEFE6CB2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97DE8B47-DEA6-6320-AAB1-AD6C92B36B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Google Shape;130;p10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431720" y="21495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Ανοιχτά Δεδομένα με Ευθύνη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914400" y="1828800"/>
            <a:ext cx="8229600" cy="292900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Δεδομένα που χτίζουν εμπιστοσύνη: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Στατιστικά και συγκεντρωτικοί δείκτες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Στοιχεία προϋπολογισμού, δαπανών, προμηθειών 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Μετα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-δεδομένα υπηρεσιών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Ανωνυμοποιημένα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datasets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για έρευνα &amp; καινοτομία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482040" y="1828800"/>
            <a:ext cx="8229600" cy="28469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Τι δεν πρέπει να είναι ανοιχτό:</a:t>
            </a:r>
          </a:p>
          <a:p>
            <a:pPr marL="432000" lvl="1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Ατομικά αρχεία πολιτών (φορολογικά, υγείας, επιδομάτων κ.τ.λ.)</a:t>
            </a:r>
          </a:p>
          <a:p>
            <a:pPr marL="432000" lvl="1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Λεπτομερή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logs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συναλλαγών ή κινήσεων χρηστών</a:t>
            </a:r>
          </a:p>
          <a:p>
            <a:pPr marL="432000" lvl="1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Τεχνικές λεπτομέρειες κρίσιμων υποδομών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596698" y="5957353"/>
            <a:ext cx="11737075" cy="176458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Συστηματική εκτίμηση κινδύνου πριν από κάθε άνοιγμα συνόλου δεδομένων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Ισχυρές τεχνικές ανωνυμοποίησης / ψευδωνυμοποίησης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Σαφής πολιτική “responsible open data” ανά φορέα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81EC4D26-4EA5-2B89-337C-E87DBB71D7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1EDCFF16-975F-D718-D826-97F3B3A03D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1D002F7A-4C15-C3A1-62EA-52990E8F2D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ED9A4D18-99F5-CC5A-DBAF-E1FB44CF7B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Google Shape;138;p11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1431720" y="19209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Ανοιχτά Πρότυπα &amp; Διαλειτουργικότητα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48556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Ανοιχτά πρότυπα για: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Ανταλλαγή δεδομένων &amp;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APIs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Πρωτόκολλα ασφάλειας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Οφέλη: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Αποφυγή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vendor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lock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-in</a:t>
            </a: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Ευκολότερος ανεξάρτητος έλεγχος &amp;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audit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Συνεπής εφαρμογή πολιτικών ασφάλειας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Υποστηρίζουν αρχιτεκτονικές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zero-trust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&amp;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least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privilege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και κοινές πλατφόρμες ελέγχου /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monitoring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A289694C-419D-B230-C448-4E510715E6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0C37DB45-F3A9-E2AE-A4A4-85E069292D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42861399-57DF-0CE3-F192-B811940E74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456201B0-39D8-BB3B-38D2-0A51AD6F9B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Google Shape;146;p12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8729280" y="1920960"/>
            <a:ext cx="9459360" cy="762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Ασφάλεια ως συλλογική προσπάθεια 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48556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Ανοικτός κώδικας: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Επιτρέπει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peer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review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&amp; γρήγορο εντοπισμό κενών</a:t>
            </a: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Μειώνει κόστος με επαναχρησιμοποίηση λύσεων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Συνεργατικές πρακτικές: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Bug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bounties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responsible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disclosure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Συνεργασία με ερευνητικά κέντρα &amp; κοινότητες ασφαλείας</a:t>
            </a: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Μηχανισμοί όπως security.txt, δημόσια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repos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issue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trackers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Η ανοιχτή ανάπτυξη δημιουργεί συμμαχίες στην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κυβερνοασφάλεια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D4151150-5B4E-B7B4-9767-D41829DB34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B03CF5EE-607F-941D-803B-336F3DFE90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15F56A1-3818-D3B5-51A7-E816D47E88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0B6EEA01-D875-1117-A6BB-50158EEBD3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973080" y="1105560"/>
            <a:ext cx="1626192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Google Shape;154;p13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CERTH-M4D: Τεχνητή Νοημοσύνη &amp; </a:t>
            </a:r>
            <a:r>
              <a:rPr lang="el-GR" sz="4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Κυβερνοασφάλεια</a:t>
            </a:r>
            <a:endParaRPr lang="el-G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Εργαλεία για την σάρωση και τον εντοπισμό πληροφορίας από τον Δημόσιο, τον Σκοτεινό Ιστό και τα Μέσα Κοινωνικής Δικτύωσης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Εργαλεία για την συλλογή, ανάλυση, εμπλουτισμό και διαμοιρασμό πληροφορίας κυβερνοαπειλής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Ταξονομίες &amp; Οντολογίες για την ανάλυση δεδομένων κυβερνοαπειλών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Γράφοι γνώσης για την παρουσίαση, συσχέτιση και ανάλυση κυβερνοαπειλής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BD4A76-1BC8-4589-09A8-962BBFAF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844" y="3930340"/>
            <a:ext cx="5306026" cy="2623310"/>
          </a:xfrm>
          <a:prstGeom prst="rect">
            <a:avLst/>
          </a:prstGeom>
        </p:spPr>
      </p:pic>
      <p:pic>
        <p:nvPicPr>
          <p:cNvPr id="3" name="Picture 2" descr="A group of black and white text&#10;&#10;AI-generated content may be incorrect.">
            <a:extLst>
              <a:ext uri="{FF2B5EF4-FFF2-40B4-BE49-F238E27FC236}">
                <a16:creationId xmlns:a16="http://schemas.microsoft.com/office/drawing/2014/main" id="{70256CD4-9C06-CC55-E1C4-80D4C6EB0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909" y="6033633"/>
            <a:ext cx="5801958" cy="2405439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5C0A12-FAA6-974B-DD84-7F17E08F9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242" y="5233938"/>
            <a:ext cx="7508566" cy="3792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742FB-AEC8-46F4-B402-C78FE5F3F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574" y="5233937"/>
            <a:ext cx="4179335" cy="2405439"/>
          </a:xfrm>
          <a:prstGeom prst="rect">
            <a:avLst/>
          </a:prstGeom>
        </p:spPr>
      </p:pic>
      <p:pic>
        <p:nvPicPr>
          <p:cNvPr id="6" name="Google Shape;38;p3">
            <a:extLst>
              <a:ext uri="{FF2B5EF4-FFF2-40B4-BE49-F238E27FC236}">
                <a16:creationId xmlns:a16="http://schemas.microsoft.com/office/drawing/2014/main" id="{BD3570B7-A8F5-5F19-DC48-56EA65CDD2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;p3">
            <a:extLst>
              <a:ext uri="{FF2B5EF4-FFF2-40B4-BE49-F238E27FC236}">
                <a16:creationId xmlns:a16="http://schemas.microsoft.com/office/drawing/2014/main" id="{E5AA0498-1C8D-8986-1BD5-F444766A1D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AC1A06DC-025F-5669-375B-084EA4FC666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;p3">
            <a:extLst>
              <a:ext uri="{FF2B5EF4-FFF2-40B4-BE49-F238E27FC236}">
                <a16:creationId xmlns:a16="http://schemas.microsoft.com/office/drawing/2014/main" id="{A0340136-A853-325C-7619-4DEC0D8E49F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5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" name="CustomShape 16"/>
          <p:cNvSpPr/>
          <p:nvPr/>
        </p:nvSpPr>
        <p:spPr>
          <a:xfrm>
            <a:off x="973080" y="1105560"/>
            <a:ext cx="1626192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Google Shape;154;p 1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CERTH-M4D: Τεχνητή Νοημοσύνη &amp; </a:t>
            </a:r>
            <a:r>
              <a:rPr lang="el-GR" sz="4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Κυβερνοασφάλεια</a:t>
            </a:r>
            <a:endParaRPr lang="el-G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Συστήματα Ανίχνευσης Εισβολής κυβερνοαπειλών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Πρότυπο για την ανάλυση και αντιμετώπιση κυβερνοαπειλών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Χρήση Μεγάλων Γλωσσικών Μοντέλων (LLMs) για την ανάλυση κυβερνοαπειλών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Cyber Ranges για την εκπαίδευση χρηστών στην αντιμετώπιση κυβερνοαπειλών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CAA736-B921-7270-8AB1-7AA8D2F8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691" y="4968004"/>
            <a:ext cx="6685602" cy="3254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51B72B-A608-67DC-F7BC-19DA1A352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91" y="4818077"/>
            <a:ext cx="7169141" cy="3342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oogle Shape;38;p3">
            <a:extLst>
              <a:ext uri="{FF2B5EF4-FFF2-40B4-BE49-F238E27FC236}">
                <a16:creationId xmlns:a16="http://schemas.microsoft.com/office/drawing/2014/main" id="{D1B4642A-1419-D126-89F6-9AF58B3798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;p3">
            <a:extLst>
              <a:ext uri="{FF2B5EF4-FFF2-40B4-BE49-F238E27FC236}">
                <a16:creationId xmlns:a16="http://schemas.microsoft.com/office/drawing/2014/main" id="{BC152656-85C6-BDAE-8721-DA7E46FE5C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421D6C8C-F045-D9CE-7D17-A5B3471F110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1;p3">
            <a:extLst>
              <a:ext uri="{FF2B5EF4-FFF2-40B4-BE49-F238E27FC236}">
                <a16:creationId xmlns:a16="http://schemas.microsoft.com/office/drawing/2014/main" id="{A98DFD67-8FAF-95A5-B9CD-1BBBDB257E4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228600" algn="just">
              <a:lnSpc>
                <a:spcPct val="11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Google Shape;169;p15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1431720" y="19209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Συμπεράσματα &amp; επόμενα βήματα 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Η ΤΝ μετασχηματίζει τις απειλές και δημιουργεί νέα σημεία τρωτότητας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Η ΤΝ αλλάζει και βοηθάει στην ασφάλεια των συστημάτων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Η ανοιχτότητα (δεδομένων, προτύπων, κώδικα, διαδικασιών) μπορεί να ενισχύσει ασφάλεια, εμπιστοσύνη και διακυβέρνηση όταν εφαρμόζεται με σαφές πλαίσιο και εκτίμηση κινδύνων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Υπάρχουν ήδη συγκεκριμένα εργαλεία και πλατφόρμες που βοηθούν DPO, CISO και φορείς e-Gov να περάσουν από τη θεωρία στην πράξη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Απαιτείται συνεργασία Δημόσιου – Έρευνας – Αγοράς – Κοινότητας 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BECC64BC-ED48-FED4-9625-B00CE09644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496D39E6-83E8-6E0A-21AB-1CDB21C7C7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7579F1CB-DBB2-4391-1B22-91DA740509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2174D704-02A5-AA4F-2A61-42257D271E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422000" y="3480270"/>
            <a:ext cx="15434280" cy="27840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Σας ευχαριστώ πολύ για την προσοχή σας</a:t>
            </a: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l-GR" sz="2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Ερωτήσεις / Συζήτηση</a:t>
            </a:r>
            <a:endParaRPr lang="el-GR" sz="24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Δημήτρης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Καβαλλιέρος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 dirty="0"/>
            </a:b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Συνεργαζόμενος Ερευνητής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ΕΚΕΤΑ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Μέλος της ομάδας εργασίας της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ΕΕΛΛΑΚ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GB" sz="2400" u="sng" dirty="0"/>
              <a:t>dim.kavallieros@iti.gr</a:t>
            </a:r>
            <a:endParaRPr lang="el-GR" sz="2200" b="1" u="sng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Google Shape;177;p16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1431720" y="1920960"/>
            <a:ext cx="16757280" cy="68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005DE444-A139-A6B3-81DE-14127FD4F8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9580" y="8915238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265B0CC7-2979-6A91-7CE8-3B1CA4F754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3588" y="7859358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BB68C84B-3497-C2D8-A9F4-28B54A296E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0576" y="7823631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1EE44260-59F1-71C5-DBE7-24F6D6ACBC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51614" y="8229578"/>
            <a:ext cx="3303960" cy="44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124FB-EDDE-61EE-9D37-124D330A8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34" y="8966074"/>
            <a:ext cx="1052452" cy="1052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17ED2-8FDF-639B-9252-7928EE3073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0" y="8966966"/>
            <a:ext cx="1051560" cy="1051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5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7" name="Google Shape;72;p 2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CustomShape 8"/>
          <p:cNvSpPr/>
          <p:nvPr/>
        </p:nvSpPr>
        <p:spPr>
          <a:xfrm>
            <a:off x="2124000" y="2606760"/>
            <a:ext cx="14740560" cy="34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1414080" y="1103400"/>
            <a:ext cx="15450120" cy="61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Στόχος Παρουσίασης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Ραγδαία είσοδος AI σε υπηρεσίες e-Gov (chatbots, analytics, αυτοματοποιημένες αποφάσεις)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Νέες υποδομές και τεχνολογίες (cloud, εφαρμογές κινητών κτλ.)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Νέος, δυναμικός χώρος απειλών σε δεδομένα &amp; υποδομές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Νέες “έξυπνες” απειλές στην e-Gov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Ρόλος της ανοιχτότητας σε ασφάλεια &amp; εμπιστοσύνη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Πρακτικά εργαλεία &amp; προσεγγίσεις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947DD8EF-1D59-57A5-0BA4-7F67D4D858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F5ABE812-3060-62BA-2F56-186BF6B124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CAA04A74-BEFC-7B7A-37EB-482522E0EA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FFB919C6-8E83-C12D-82EE-73F42A03D5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7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4" name="Google Shape;72;p 3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CustomShape 19"/>
          <p:cNvSpPr/>
          <p:nvPr/>
        </p:nvSpPr>
        <p:spPr>
          <a:xfrm>
            <a:off x="1414080" y="1103400"/>
            <a:ext cx="15450120" cy="61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CERTH-ITI-MKLab-M4D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6009095D-5C09-A9BC-0EC2-8EB159CFA4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6013B194-C12D-90E1-5FB3-A928D20E42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9EBBFA5-DCA1-A7F1-5F1C-11C46A25A6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5715909C-A3B9-A5AF-1495-1E8CD9965D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48;p6">
            <a:extLst>
              <a:ext uri="{FF2B5EF4-FFF2-40B4-BE49-F238E27FC236}">
                <a16:creationId xmlns:a16="http://schemas.microsoft.com/office/drawing/2014/main" id="{FA6BFACD-0F56-0735-58B8-26305412F0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2338" y="2564008"/>
            <a:ext cx="2743200" cy="81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49;p6">
            <a:extLst>
              <a:ext uri="{FF2B5EF4-FFF2-40B4-BE49-F238E27FC236}">
                <a16:creationId xmlns:a16="http://schemas.microsoft.com/office/drawing/2014/main" id="{9FBB6116-5B0B-83DE-B02C-05167D936E06}"/>
              </a:ext>
            </a:extLst>
          </p:cNvPr>
          <p:cNvSpPr/>
          <p:nvPr/>
        </p:nvSpPr>
        <p:spPr>
          <a:xfrm>
            <a:off x="1338212" y="3100099"/>
            <a:ext cx="6721679" cy="233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endParaRPr sz="1400" b="1" i="0" u="none" strike="noStrike" cap="none" dirty="0">
              <a:solidFill>
                <a:srgbClr val="ED2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Large research center in Northern Greece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Founded in 2000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&gt; 1000 people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&gt; 1200 projects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Annual turnover &gt; EUR 25M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5 institutes - ICT, Chemical Engineering, Transport, Health and Bio-technology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400" b="0" i="0" u="sng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http://www.certh.gr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0;p6">
            <a:extLst>
              <a:ext uri="{FF2B5EF4-FFF2-40B4-BE49-F238E27FC236}">
                <a16:creationId xmlns:a16="http://schemas.microsoft.com/office/drawing/2014/main" id="{EFBB77F5-C994-0A74-1D24-D5936AD78D1F}"/>
              </a:ext>
            </a:extLst>
          </p:cNvPr>
          <p:cNvGrpSpPr/>
          <p:nvPr/>
        </p:nvGrpSpPr>
        <p:grpSpPr>
          <a:xfrm>
            <a:off x="4472557" y="2767058"/>
            <a:ext cx="1814450" cy="1837564"/>
            <a:chOff x="10234042" y="3600266"/>
            <a:chExt cx="1814450" cy="1837564"/>
          </a:xfrm>
        </p:grpSpPr>
        <p:sp>
          <p:nvSpPr>
            <p:cNvPr id="57" name="Google Shape;51;p6">
              <a:extLst>
                <a:ext uri="{FF2B5EF4-FFF2-40B4-BE49-F238E27FC236}">
                  <a16:creationId xmlns:a16="http://schemas.microsoft.com/office/drawing/2014/main" id="{E5044851-E8F8-33F9-1E34-4A623344662C}"/>
                </a:ext>
              </a:extLst>
            </p:cNvPr>
            <p:cNvSpPr/>
            <p:nvPr/>
          </p:nvSpPr>
          <p:spPr>
            <a:xfrm>
              <a:off x="10234042" y="3600266"/>
              <a:ext cx="1814450" cy="1837564"/>
            </a:xfrm>
            <a:prstGeom prst="ellipse">
              <a:avLst/>
            </a:prstGeom>
            <a:solidFill>
              <a:srgbClr val="D45D00"/>
            </a:solidFill>
            <a:ln w="25400" cap="flat" cmpd="sng">
              <a:solidFill>
                <a:srgbClr val="D66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2;p6">
              <a:extLst>
                <a:ext uri="{FF2B5EF4-FFF2-40B4-BE49-F238E27FC236}">
                  <a16:creationId xmlns:a16="http://schemas.microsoft.com/office/drawing/2014/main" id="{95EE57D5-D66F-2475-3F23-26C682B3B35F}"/>
                </a:ext>
              </a:extLst>
            </p:cNvPr>
            <p:cNvSpPr txBox="1"/>
            <p:nvPr/>
          </p:nvSpPr>
          <p:spPr>
            <a:xfrm>
              <a:off x="10464045" y="3951781"/>
              <a:ext cx="1354444" cy="1134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No. 1 in Greece in H2020 projects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3;p6">
            <a:extLst>
              <a:ext uri="{FF2B5EF4-FFF2-40B4-BE49-F238E27FC236}">
                <a16:creationId xmlns:a16="http://schemas.microsoft.com/office/drawing/2014/main" id="{8057DDEF-4843-D3D6-321D-4A8579977BBF}"/>
              </a:ext>
            </a:extLst>
          </p:cNvPr>
          <p:cNvSpPr txBox="1"/>
          <p:nvPr/>
        </p:nvSpPr>
        <p:spPr>
          <a:xfrm>
            <a:off x="272956" y="1744734"/>
            <a:ext cx="91509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Center for Research and Technology Hellas - CERTH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54;p6">
            <a:extLst>
              <a:ext uri="{FF2B5EF4-FFF2-40B4-BE49-F238E27FC236}">
                <a16:creationId xmlns:a16="http://schemas.microsoft.com/office/drawing/2014/main" id="{C8E5346D-7FB5-275E-B7FF-28B9B932DDE5}"/>
              </a:ext>
            </a:extLst>
          </p:cNvPr>
          <p:cNvSpPr txBox="1"/>
          <p:nvPr/>
        </p:nvSpPr>
        <p:spPr>
          <a:xfrm>
            <a:off x="10098282" y="1744734"/>
            <a:ext cx="6497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63636"/>
                </a:solidFill>
                <a:latin typeface="PT Sans"/>
                <a:ea typeface="PT Sans"/>
                <a:cs typeface="PT Sans"/>
                <a:sym typeface="PT Sans"/>
              </a:rPr>
              <a:t>Information Technologies Institute (ITI) </a:t>
            </a:r>
            <a:r>
              <a:rPr lang="en-US" sz="2800" b="1" i="0" u="none" strike="noStrike" cap="none" dirty="0">
                <a:solidFill>
                  <a:srgbClr val="ED2400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 sz="2800" b="1" i="0" u="none" strike="noStrike" cap="none" dirty="0">
              <a:solidFill>
                <a:srgbClr val="ED2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55;p6">
            <a:extLst>
              <a:ext uri="{FF2B5EF4-FFF2-40B4-BE49-F238E27FC236}">
                <a16:creationId xmlns:a16="http://schemas.microsoft.com/office/drawing/2014/main" id="{2A77F6D0-4D90-4747-BABC-F5A14780E1F5}"/>
              </a:ext>
            </a:extLst>
          </p:cNvPr>
          <p:cNvSpPr txBox="1"/>
          <p:nvPr/>
        </p:nvSpPr>
        <p:spPr>
          <a:xfrm>
            <a:off x="12455874" y="2223088"/>
            <a:ext cx="2188174" cy="114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&gt; 600 people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7 labs in 2 units</a:t>
            </a:r>
            <a:endParaRPr sz="1400" b="0" i="0" u="none" strike="noStrike" cap="none" dirty="0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http://www.iti.gr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56;p6">
            <a:extLst>
              <a:ext uri="{FF2B5EF4-FFF2-40B4-BE49-F238E27FC236}">
                <a16:creationId xmlns:a16="http://schemas.microsoft.com/office/drawing/2014/main" id="{38056DC4-EB64-5FC6-7F8A-2AB4360747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464736" y="3514042"/>
            <a:ext cx="3011476" cy="168976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57;p6">
            <a:extLst>
              <a:ext uri="{FF2B5EF4-FFF2-40B4-BE49-F238E27FC236}">
                <a16:creationId xmlns:a16="http://schemas.microsoft.com/office/drawing/2014/main" id="{38E29D61-5BE2-FA65-7190-5B79F0DC1ED2}"/>
              </a:ext>
            </a:extLst>
          </p:cNvPr>
          <p:cNvSpPr txBox="1"/>
          <p:nvPr/>
        </p:nvSpPr>
        <p:spPr>
          <a:xfrm>
            <a:off x="396800" y="5731483"/>
            <a:ext cx="81570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Multimedia Knowledge and Social Media Analytics Lab (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MKLab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)​</a:t>
            </a: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58;p6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E4D0B0E-3A5E-11AC-C5AF-C28805A9028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38212" y="6104755"/>
            <a:ext cx="15049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59;p6">
            <a:extLst>
              <a:ext uri="{FF2B5EF4-FFF2-40B4-BE49-F238E27FC236}">
                <a16:creationId xmlns:a16="http://schemas.microsoft.com/office/drawing/2014/main" id="{CE34DFEF-16B8-0D8F-810F-3C622C4CA181}"/>
              </a:ext>
            </a:extLst>
          </p:cNvPr>
          <p:cNvSpPr/>
          <p:nvPr/>
        </p:nvSpPr>
        <p:spPr>
          <a:xfrm>
            <a:off x="3098859" y="6113732"/>
            <a:ext cx="2079956" cy="105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&gt; 250 people involved </a:t>
            </a:r>
            <a:endParaRPr sz="1300" b="0" i="0" u="none" strike="noStrike" cap="none" dirty="0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&gt; 1200 publications</a:t>
            </a:r>
            <a:endParaRPr sz="1300" b="0" i="0" u="none" strike="noStrike" cap="none" dirty="0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Research Areas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Noto Sans Symbols"/>
              <a:buChar char="▪"/>
            </a:pPr>
            <a:r>
              <a:rPr lang="en-US" sz="130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Multimodal Data Fusion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Noto Sans Symbols"/>
              <a:buChar char="▪"/>
            </a:pPr>
            <a:r>
              <a:rPr lang="en-US" sz="130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Multimedia Verification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82B5"/>
              </a:buClr>
              <a:buSzPts val="1200"/>
              <a:buFont typeface="Noto Sans Symbols"/>
              <a:buChar char="▪"/>
            </a:pPr>
            <a:r>
              <a:rPr lang="en-US" sz="130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Intelligent </a:t>
            </a:r>
            <a:r>
              <a:rPr lang="en-US" sz="1300" b="0" i="0" u="none" strike="noStrike" cap="none" dirty="0" err="1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HCI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60;p6">
            <a:extLst>
              <a:ext uri="{FF2B5EF4-FFF2-40B4-BE49-F238E27FC236}">
                <a16:creationId xmlns:a16="http://schemas.microsoft.com/office/drawing/2014/main" id="{560A9409-88B1-0625-6644-E7A9E15F4EF0}"/>
              </a:ext>
            </a:extLst>
          </p:cNvPr>
          <p:cNvSpPr txBox="1"/>
          <p:nvPr/>
        </p:nvSpPr>
        <p:spPr>
          <a:xfrm>
            <a:off x="10026263" y="5743582"/>
            <a:ext cx="536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Multimodal Data Fusion and Analytics Group (M4D)​</a:t>
            </a: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61;p6">
            <a:extLst>
              <a:ext uri="{FF2B5EF4-FFF2-40B4-BE49-F238E27FC236}">
                <a16:creationId xmlns:a16="http://schemas.microsoft.com/office/drawing/2014/main" id="{11168E0C-7C51-A96D-7DA6-A01620FBC912}"/>
              </a:ext>
            </a:extLst>
          </p:cNvPr>
          <p:cNvSpPr txBox="1"/>
          <p:nvPr/>
        </p:nvSpPr>
        <p:spPr>
          <a:xfrm>
            <a:off x="12464745" y="6264431"/>
            <a:ext cx="20814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&gt; 175 people involved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&gt; 6</a:t>
            </a:r>
            <a:r>
              <a:rPr lang="en-US" sz="1400" dirty="0">
                <a:solidFill>
                  <a:srgbClr val="3F3F3F"/>
                </a:solidFill>
              </a:rPr>
              <a:t>5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active projects</a:t>
            </a: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&gt; 4</a:t>
            </a:r>
            <a:r>
              <a:rPr lang="en-US" sz="1400" dirty="0">
                <a:solidFill>
                  <a:srgbClr val="3F3F3F"/>
                </a:solidFill>
              </a:rPr>
              <a:t>7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 publications</a:t>
            </a: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62;p6">
            <a:extLst>
              <a:ext uri="{FF2B5EF4-FFF2-40B4-BE49-F238E27FC236}">
                <a16:creationId xmlns:a16="http://schemas.microsoft.com/office/drawing/2014/main" id="{AB298143-E2B6-3380-2F13-6CFCFFE9081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09361" y="2877132"/>
            <a:ext cx="1551835" cy="18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63;p6">
            <a:extLst>
              <a:ext uri="{FF2B5EF4-FFF2-40B4-BE49-F238E27FC236}">
                <a16:creationId xmlns:a16="http://schemas.microsoft.com/office/drawing/2014/main" id="{796AD0E6-5508-BA69-AAD1-BE40DA1AE21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4490" y="6152226"/>
            <a:ext cx="20574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6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1" name="Google Shape;72;p 1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CustomShape 7"/>
          <p:cNvSpPr/>
          <p:nvPr/>
        </p:nvSpPr>
        <p:spPr>
          <a:xfrm>
            <a:off x="2124000" y="2606760"/>
            <a:ext cx="14740560" cy="34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CustomShape 10"/>
          <p:cNvSpPr/>
          <p:nvPr/>
        </p:nvSpPr>
        <p:spPr>
          <a:xfrm>
            <a:off x="1414080" y="1103400"/>
            <a:ext cx="15450120" cy="61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Ηλεκτρονική Διακυβέρνηση και Νέες Απειλές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42134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Ραγδαία είσοδος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ΤΝ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σε υπηρεσίες e-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Gov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(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chatbots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,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analytics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, αυτοματοποιημένες αποφάσεις)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Νέες υποδομές και τεχνολογίες (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cloud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, εφαρμογές κινητών συσκευών)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Ενιαίες ψηφιακές πύλες, μητρώα,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διαλειτουργικά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συστήματα 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Δεδομένα ταυτότητας, υγείας, φορολογίας, κοινωνικών παροχών κτλ.</a:t>
            </a:r>
            <a:endParaRPr lang="en-US" sz="2600" b="0" u="none" strike="noStrike" dirty="0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</a:pPr>
            <a:r>
              <a:rPr lang="el-GR" sz="2800" b="1" dirty="0">
                <a:solidFill>
                  <a:srgbClr val="000000"/>
                </a:solidFill>
                <a:ea typeface="Noto Sans CJK SC"/>
              </a:rPr>
              <a:t>e-</a:t>
            </a:r>
            <a:r>
              <a:rPr lang="el-GR" sz="2800" b="1" dirty="0" err="1">
                <a:solidFill>
                  <a:srgbClr val="000000"/>
                </a:solidFill>
                <a:ea typeface="Noto Sans CJK SC"/>
              </a:rPr>
              <a:t>Gov</a:t>
            </a:r>
            <a:r>
              <a:rPr lang="el-GR" sz="2800" b="1" dirty="0">
                <a:solidFill>
                  <a:srgbClr val="000000"/>
                </a:solidFill>
                <a:ea typeface="Noto Sans CJK SC"/>
              </a:rPr>
              <a:t> είναι ελκυστικός στόχος</a:t>
            </a:r>
            <a:endParaRPr lang="el-GR" sz="2800" dirty="0">
              <a:solidFill>
                <a:srgbClr val="000000"/>
              </a:solidFill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3800" y="5923941"/>
            <a:ext cx="16458840" cy="17645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dirty="0">
                <a:solidFill>
                  <a:srgbClr val="000000"/>
                </a:solidFill>
                <a:latin typeface="Arial"/>
                <a:ea typeface="Noto Sans CJK SC"/>
              </a:rPr>
              <a:t>Απαρα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Noto Sans CJK SC"/>
              </a:rPr>
              <a:t>ίτητες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Noto Sans CJK SC"/>
              </a:rPr>
              <a:t> β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ασικές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αρχές: 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Εμπιστευτικότητα, Ακεραιότητα, Διαθεσιμότητα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lvl="1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 Διαφάνεια &amp; Λογοδοσία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804FF254-DC07-DFED-B5E0-47B41E40BB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5EEC97CE-E81D-D8FA-9ACE-3A41C0C11C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71B0658-1948-94DB-278B-D9F2B14982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88F9D02D-9B94-6C93-17E6-9507220E21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Google Shape;90;p5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1431720" y="1920960"/>
            <a:ext cx="16757280" cy="741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Τεχνητή Νοημοσύνη ως Νέο Τοπίο Απειλών και Μέσο Επιθέσεων </a:t>
            </a:r>
            <a:endParaRPr lang="el-G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63949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Επιθέσεις σε μοντέλα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ΤΝ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της διοίκησης:</a:t>
            </a:r>
          </a:p>
          <a:p>
            <a:pPr marL="457200" lvl="8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poisoning</a:t>
            </a:r>
            <a:endParaRPr lang="el-G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8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Model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inversion</a:t>
            </a:r>
            <a:endParaRPr lang="el-G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8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Evasion</a:t>
            </a:r>
            <a:r>
              <a:rPr lang="el-GR" sz="24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4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Attacks</a:t>
            </a:r>
            <a:endParaRPr lang="el-G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hishing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/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spear-phishing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σε στελέχη &amp; υπαλλήλους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Deepfake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φωνής / εικόνας για ψεύτικες εγκρίσεις &amp; εντολές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Chatbot-style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απάτες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Υποβοήθηση ανάπτυξης κακόβουλου κώδικα</a:t>
            </a:r>
          </a:p>
          <a:p>
            <a:pPr indent="0" algn="ctr">
              <a:buNone/>
            </a:pPr>
            <a:endParaRPr lang="el-GR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07F1B6B6-D05F-B5FF-FA26-DDB89B0F38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389CA6C0-9AA9-B2FA-5529-DC839D314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F5C07030-FD3E-E397-3705-78A09E0202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4B75343B-5099-E763-63AB-8F5CBCFAB5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" name="Google Shape;106;p7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1431720" y="19209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Επιπτώσεις Επιθέσεων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413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Παράνομο ή/και μεροληπτικό profiling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225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Λανθασμένα αποτελέσματα</a:t>
            </a: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spcBef>
                <a:spcPts val="1225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Αδιαφανείς αυτοματοποιημένες αποφάσεις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Διαρροή/εξαγωγή, επεξεργασία ευαίσθητων δεδομένων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Παραβίαση αρχών GDPR (Αποδυνάμωση δικαιωμάτων υποκειμένων) </a:t>
            </a:r>
          </a:p>
          <a:p>
            <a:pPr marL="216000" indent="-216000">
              <a:spcBef>
                <a:spcPts val="12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Διάβρωση εμπιστοσύνης πολιτών στις ψηφιακές δημόσιες υπηρεσίες</a:t>
            </a:r>
          </a:p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endParaRPr lang="el-G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400" y="6952500"/>
            <a:ext cx="16459200" cy="85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Χρειαζόμαστε μέτρα που χτίζουν εμπιστοσύνη εκ των προτέρων, όχι μόνο αντίδραση σε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incidents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66CA9076-6D58-FB75-7A2A-C3A998B3E8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486B7E5C-2A92-640B-2480-A27E6420D6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77545DB0-C381-5429-C209-FAC4E2FFDD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20DCD113-D61D-3F04-0237-9893A1D6FD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Google Shape;114;p8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431720" y="19209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Κανονιστικό Πλαίσιο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914400" y="2010960"/>
            <a:ext cx="16458840" cy="60770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GDPR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: 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  <a:p>
            <a:pPr marL="4572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Privacy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by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design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&amp;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by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default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289"/>
              </a:spcBef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DPIA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/ εκτιμήσεις αντικτύπου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NIS2 &amp; εθνική στρατηγική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κυβερνοασφάλειας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: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289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Διαχείριση κινδύνων &amp;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incidents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σε κρίσιμες υπηρεσίες</a:t>
            </a:r>
          </a:p>
          <a:p>
            <a:pPr marL="457200" indent="-216000">
              <a:spcBef>
                <a:spcPts val="289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Υποχρεώσεις αναφοράς &amp; ελέγχου 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EU </a:t>
            </a:r>
            <a:r>
              <a:rPr lang="el-GR" sz="26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Act: </a:t>
            </a:r>
            <a:endParaRPr lang="el-G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16000">
              <a:spcBef>
                <a:spcPts val="289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AI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υψηλού κινδύνου στον δημόσιο τομέα</a:t>
            </a:r>
          </a:p>
          <a:p>
            <a:pPr marL="457200" indent="-216000">
              <a:spcBef>
                <a:spcPts val="289"/>
              </a:spcBef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Απαιτήσεις διαφάνειας, τεκμηρίωσης &amp;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governance</a:t>
            </a:r>
            <a:endParaRPr lang="en-US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>
              <a:spcBef>
                <a:spcPts val="289"/>
              </a:spcBef>
              <a:spcAft>
                <a:spcPts val="1009"/>
              </a:spcAft>
              <a:buClr>
                <a:srgbClr val="000000"/>
              </a:buClr>
              <a:buSzPct val="45000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  <a:p>
            <a:pPr algn="ctr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</a:pPr>
            <a:r>
              <a:rPr lang="el-GR" sz="2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Πρόκληση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: συντονισμένη εφαρμογή όλων αυτών στα έργα e-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Gov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ED339F3D-E064-8194-0E13-123873FA88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4BE9B443-0EA3-89DE-9DBF-D2B1657923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00815D8-D91B-8BF5-07EB-90330EAD51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55806A8D-8927-51C1-7E68-3121858B40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CustomShape 12"/>
          <p:cNvSpPr/>
          <p:nvPr/>
        </p:nvSpPr>
        <p:spPr>
          <a:xfrm>
            <a:off x="508680" y="2191320"/>
            <a:ext cx="17314200" cy="86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CustomShape 13"/>
          <p:cNvSpPr/>
          <p:nvPr/>
        </p:nvSpPr>
        <p:spPr>
          <a:xfrm>
            <a:off x="973080" y="118152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Google Shape;82;p 2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CustomShape 14"/>
          <p:cNvSpPr/>
          <p:nvPr/>
        </p:nvSpPr>
        <p:spPr>
          <a:xfrm>
            <a:off x="1431720" y="2606760"/>
            <a:ext cx="16270920" cy="34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Τεχνητή Νοημοσύνη για την Κυβερνοασφάλεια και την Προστασία Δεδομένων</a:t>
            </a:r>
            <a:endParaRPr lang="el-G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Ανίχνευση ανωμαλιών &amp; απειλών σε πραγματικό χρόνο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Ανάλυση δεδομένων σε πραγματικό χρόνο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Προβλεπτική ανάλυση συμβάντων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Έξυπνο φιλτράρισμα συμβάντων &amp; μείωση του “θορύβου” στα SOC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Αυτόματη ταξινόμηση &amp; προτεραιοποίηση περιστατικών (triage) 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Αυτοματοποίηση απόκρισης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Υποστήριξη λήψης αποφάσεων 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656238A1-CF94-91E7-BD9E-3BC5E72DDD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218D6485-9587-9CE5-6029-2CB9566CD8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423ED6CB-A970-14B1-3E9E-E2F3AD4553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0863D830-C8C9-F0E9-DD1F-E3B6583B228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2680" y="6921720"/>
            <a:ext cx="9459360" cy="3371040"/>
          </a:xfrm>
          <a:custGeom>
            <a:avLst/>
            <a:gdLst>
              <a:gd name="textAreaLeft" fmla="*/ 0 w 9459360"/>
              <a:gd name="textAreaRight" fmla="*/ 9459720 w 9459360"/>
              <a:gd name="textAreaTop" fmla="*/ 0 h 3371040"/>
              <a:gd name="textAreaBottom" fmla="*/ 3371400 h 3371040"/>
            </a:gdLst>
            <a:ahLst/>
            <a:cxnLst/>
            <a:rect l="textAreaLeft" t="textAreaTop" r="textAreaRight" b="textAreaBottom"/>
            <a:pathLst>
              <a:path w="9460865" h="3372484">
                <a:moveTo>
                  <a:pt x="0" y="0"/>
                </a:moveTo>
                <a:lnTo>
                  <a:pt x="9460869" y="3372269"/>
                </a:lnTo>
                <a:lnTo>
                  <a:pt x="0" y="3372269"/>
                </a:lnTo>
                <a:lnTo>
                  <a:pt x="0" y="0"/>
                </a:lnTo>
                <a:close/>
              </a:path>
            </a:pathLst>
          </a:custGeom>
          <a:solidFill>
            <a:srgbClr val="FD692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973080" y="1105560"/>
            <a:ext cx="15434280" cy="63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Google Shape;122;p9"/>
          <p:cNvPicPr/>
          <p:nvPr/>
        </p:nvPicPr>
        <p:blipFill>
          <a:blip r:embed="rId2"/>
          <a:stretch/>
        </p:blipFill>
        <p:spPr>
          <a:xfrm>
            <a:off x="70560" y="9026280"/>
            <a:ext cx="3246480" cy="87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1431720" y="1920960"/>
            <a:ext cx="16757280" cy="61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>
              <a:lnSpc>
                <a:spcPct val="15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>
              <a:lnSpc>
                <a:spcPct val="150000"/>
              </a:lnSpc>
              <a:spcBef>
                <a:spcPts val="1001"/>
              </a:spcBef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el-G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Γιατί η «Ανοιχτότητα» είναι (και) στρατηγική ασφάλειας 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22867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Noto Sans CJK SC"/>
              </a:rPr>
              <a:t>Ανοιχτά δεδομένα, 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κώδικας, πρότυπα, διαδικασίες 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Δυνατότητα εξωτερικού ελέγχου &amp; λογοδοσίας από πολίτες, κοινότητες, πανεπιστήμια, ερευνητές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Κοινή κατανόηση λειτουργίας συστημάτων &amp; κινδύνων</a:t>
            </a:r>
          </a:p>
          <a:p>
            <a:pPr marL="216000" indent="-216000"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Όταν εφαρμόζεται σωστά, η </a:t>
            </a:r>
            <a:r>
              <a:rPr lang="el-GR" sz="2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ανοιχτότητα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ενισχύει ασφάλεια &amp; εμπιστοσύνη – δεν 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τις</a:t>
            </a:r>
            <a:r>
              <a:rPr lang="el-GR" sz="2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υπονομεύει </a:t>
            </a:r>
          </a:p>
        </p:txBody>
      </p:sp>
      <p:pic>
        <p:nvPicPr>
          <p:cNvPr id="2" name="Google Shape;38;p3">
            <a:extLst>
              <a:ext uri="{FF2B5EF4-FFF2-40B4-BE49-F238E27FC236}">
                <a16:creationId xmlns:a16="http://schemas.microsoft.com/office/drawing/2014/main" id="{58B68A57-1BBF-B55D-C6A2-2BDB87D7E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0326" y="9102840"/>
            <a:ext cx="2018994" cy="5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;p3">
            <a:extLst>
              <a:ext uri="{FF2B5EF4-FFF2-40B4-BE49-F238E27FC236}">
                <a16:creationId xmlns:a16="http://schemas.microsoft.com/office/drawing/2014/main" id="{497D8FFB-DD8B-4108-1CC0-9AD7D5FCE8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8430" y="8929736"/>
            <a:ext cx="801025" cy="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0;p3" descr="https://m4d.iti.gr/wp-content/uploads/2020/09/M4D_LOGO-FINAL_small.png">
            <a:extLst>
              <a:ext uri="{FF2B5EF4-FFF2-40B4-BE49-F238E27FC236}">
                <a16:creationId xmlns:a16="http://schemas.microsoft.com/office/drawing/2014/main" id="{5EBC7BB6-6E2E-826D-BBFD-48624F6A27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3907" y="8929736"/>
            <a:ext cx="1559568" cy="9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;p3">
            <a:extLst>
              <a:ext uri="{FF2B5EF4-FFF2-40B4-BE49-F238E27FC236}">
                <a16:creationId xmlns:a16="http://schemas.microsoft.com/office/drawing/2014/main" id="{82D07472-F7CC-1540-E362-361CF090FC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6365" y="9177008"/>
            <a:ext cx="3303960" cy="4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917</Words>
  <Application>Microsoft Office PowerPoint</Application>
  <PresentationFormat>Custom</PresentationFormat>
  <Paragraphs>182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Calibri</vt:lpstr>
      <vt:lpstr>Noto Sans CJK SC</vt:lpstr>
      <vt:lpstr>Noto Sans Symbols</vt:lpstr>
      <vt:lpstr>PT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Κυβερνοασφάλεια και απειλές στην Ηλεκτρονική Διακυβέρνηση στην εποχή της Τεχνητής Νοημοσύνης   Δημήτρης Καβαλλιέρος Συνεργαζόμενος Ερευνητής ΕΚΕΤΑ Μέλος της ομάδας εργασίας της ΕΕΛΛΑΚ</vt:lpstr>
      <vt:lpstr>Στόχος Παρουσίασης</vt:lpstr>
      <vt:lpstr>CERTH-ITI-MKLab-M4D</vt:lpstr>
      <vt:lpstr>Ηλεκτρονική Διακυβέρνηση και Νέες Απειλές</vt:lpstr>
      <vt:lpstr>Τεχνητή Νοημοσύνη ως Νέο Τοπίο Απειλών και Μέσο Επιθέσεων </vt:lpstr>
      <vt:lpstr>Επιπτώσεις Επιθέσεων</vt:lpstr>
      <vt:lpstr>Κανονιστικό Πλαίσιο</vt:lpstr>
      <vt:lpstr>Τεχνητή Νοημοσύνη για την Κυβερνοασφάλεια και την Προστασία Δεδομένων</vt:lpstr>
      <vt:lpstr>Γιατί η «Ανοιχτότητα» είναι (και) στρατηγική ασφάλειας </vt:lpstr>
      <vt:lpstr>Ανοιχτά Δεδομένα με Ευθύνη</vt:lpstr>
      <vt:lpstr>Ανοιχτά Πρότυπα &amp; Διαλειτουργικότητα</vt:lpstr>
      <vt:lpstr>Ασφάλεια ως συλλογική προσπάθεια </vt:lpstr>
      <vt:lpstr>CERTH-M4D: Τεχνητή Νοημοσύνη &amp; Κυβερνοασφάλεια</vt:lpstr>
      <vt:lpstr>CERTH-M4D: Τεχνητή Νοημοσύνη &amp; Κυβερνοασφάλεια</vt:lpstr>
      <vt:lpstr>Συμπεράσματα &amp; επόμενα βήματα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dim.kavallieros</cp:lastModifiedBy>
  <cp:revision>12</cp:revision>
  <dcterms:modified xsi:type="dcterms:W3CDTF">2025-11-25T16:16:07Z</dcterms:modified>
  <dc:language>en-US</dc:language>
</cp:coreProperties>
</file>